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56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92" r:id="rId15"/>
    <p:sldId id="268" r:id="rId16"/>
    <p:sldId id="269" r:id="rId17"/>
    <p:sldId id="293" r:id="rId18"/>
    <p:sldId id="270" r:id="rId19"/>
    <p:sldId id="271" r:id="rId20"/>
    <p:sldId id="272" r:id="rId21"/>
    <p:sldId id="294" r:id="rId22"/>
    <p:sldId id="273" r:id="rId23"/>
    <p:sldId id="274" r:id="rId24"/>
    <p:sldId id="295" r:id="rId25"/>
    <p:sldId id="275" r:id="rId26"/>
    <p:sldId id="276" r:id="rId27"/>
    <p:sldId id="277" r:id="rId28"/>
    <p:sldId id="278" r:id="rId29"/>
    <p:sldId id="296" r:id="rId30"/>
    <p:sldId id="29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7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85" d="100"/>
          <a:sy n="85" d="100"/>
        </p:scale>
        <p:origin x="45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/>
              <a:t>*</a:t>
            </a:r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/>
              <a:t>#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47A2D98-5B11-41ED-91A5-4017A7164D2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1216D83-A050-4376-B1AE-E709580B0E0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9BA2D19-6980-4DFB-A9BA-9E6E39EE4AB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E07106B-2EEF-46A2-AABB-1D5EA04E670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1A68595-4C0E-4B91-BB8B-4BB01F31F16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9BAB3FD-C7E1-4DAB-986A-70729544B2B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890C48E-098F-40CF-B6A1-4F472FBB3B5B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F691F05-BBA6-4DB4-AAFC-2B302CFA7805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945E244-C547-417B-9904-F43E8E04A3A4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3C3C6FC-40A4-4F49-A2A5-3253446C502A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DD7696B-3CF4-492F-B69F-2068A5274790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467173F-5A81-40E7-92BF-8E9F9226895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840657A-11F9-4F7A-B769-AF42210FEFC9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54CE7E7-6977-46BE-B124-684D52DA8BE5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C93E28B-2E45-4AE3-9AA5-0C25599B795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90F3947-581A-4C47-ABF0-A824DF79D96B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7DFB867-180F-4CF1-91E0-6F1AA7E33A34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0B32209-6F5D-4B32-B734-44E5011D3CD1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0DD0D21-1C7E-4737-BE36-279C59EAEED4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C00CE67-4146-440F-B422-2C960232216F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CB258C7-B53C-4177-AD0C-5649E90FF7F1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E4D4511-59FE-435D-8531-CCF781D83D6B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88C4C0D-D7A9-4CFE-8779-BE0B0CD970C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4804A91-042A-4A3A-94D6-03F4DF2C461A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EEAE141-D805-4B08-8F28-E2436B7A9A0F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29A4386-065F-450E-B5AB-C546FC26A8E8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E3B2E8E-D266-4D44-B32B-A294DFC9B306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E857B4E-ECCD-43AC-9E20-CC62ED0C0901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5F05E4D-0421-4F3F-9BC1-498114EE7C9D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81CDBCA-BC2B-438C-9227-AE021671B7AB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AB0390E-D09D-4E6C-852C-6348637F615B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5D93433-8B73-4C0C-A49D-B740902471A6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CF6A6AE-AD13-4A02-A617-AE0B88ED7097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4CADA71-3CE5-4EDF-8DE5-1D4FF3BEFE9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E64423B-34CF-4F2D-946E-C27A60E3A996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7932790-0203-4AFB-B96D-9AA15FCB1F42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F127A5E-1F23-41B3-9AD7-C38F8E3AFF86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B2BCDC3-2EF8-4C9F-BB70-7F954E8C7F8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D3E6453-15A4-49ED-935C-150B84E8ECF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8212EFB-5F53-4100-AB51-EC8CE117F5B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FDBB937-F7E8-44AA-AB0D-89D2716F067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5843EEE-95DD-4ADF-A7E1-8AC0EB59C93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25000"/>
                <a:lumOff val="75000"/>
              </a:schemeClr>
            </a:gs>
            <a:gs pos="28000">
              <a:schemeClr val="accent2">
                <a:lumMod val="39000"/>
                <a:lumOff val="61000"/>
              </a:schemeClr>
            </a:gs>
            <a:gs pos="62000">
              <a:schemeClr val="accent2">
                <a:lumMod val="73000"/>
                <a:lumOff val="27000"/>
              </a:schemeClr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04975" y="137975"/>
            <a:ext cx="6720025" cy="6720025"/>
          </a:xfrm>
          <a:prstGeom prst="rect">
            <a:avLst/>
          </a:prstGeom>
        </p:spPr>
      </p:pic>
      <p:sp>
        <p:nvSpPr>
          <p:cNvPr id="7" name="Название 6"/>
          <p:cNvSpPr>
            <a:spLocks noGrp="1" noEditPoints="1"/>
          </p:cNvSpPr>
          <p:nvPr>
            <p:ph type="title"/>
          </p:nvPr>
        </p:nvSpPr>
        <p:spPr>
          <a:xfrm>
            <a:off x="223583" y="365125"/>
            <a:ext cx="11506513" cy="2604971"/>
          </a:xfrm>
        </p:spPr>
        <p:txBody>
          <a:bodyPr/>
          <a:lstStyle/>
          <a:p>
            <a:r>
              <a:rPr lang="ru-RU" sz="5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ЛИТЕРАТУРНЫЕ</a:t>
            </a:r>
            <a:r>
              <a:rPr lang="ru-RU" sz="5400" b="1" u="sng">
                <a:solidFill>
                  <a:schemeClr val="bg1"/>
                </a:solidFill>
              </a:rPr>
              <a:t> </a:t>
            </a:r>
          </a:p>
          <a:p>
            <a:r>
              <a:rPr lang="ru-RU" sz="5400" b="1" u="none">
                <a:solidFill>
                  <a:schemeClr val="bg1"/>
                </a:solidFill>
              </a:rPr>
              <a:t>                           </a:t>
            </a:r>
            <a:r>
              <a:rPr lang="ru-RU" sz="54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sz="5400" b="1" u="sng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457441" y="928466"/>
            <a:ext cx="11397804" cy="405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r>
              <a:rPr lang="en-US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детства любимая сказка – «Винни-Пух и все-все-все» английского писателя Алана Милна. </a:t>
            </a:r>
          </a:p>
          <a:p>
            <a:r>
              <a:rPr lang="en-US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книге</a:t>
            </a:r>
            <a:r>
              <a:rPr lang="en-US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персонажи - друзья Винни-Пуха появляются в следующем порядке: Пятачок, ослик </a:t>
            </a:r>
            <a:r>
              <a:rPr lang="ru-RU" sz="3600" b="0" i="0" u="none" strike="noStrike" dirty="0" err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Иа-Иа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Кенга и крошка Ру, Тигра. </a:t>
            </a:r>
            <a:r>
              <a:rPr lang="en-US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ru-RU" sz="36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44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вы думаете, почему?</a:t>
            </a:r>
          </a:p>
          <a:p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666778" y="1407173"/>
            <a:ext cx="1061207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9.</a:t>
            </a:r>
            <a:r>
              <a:rPr lang="en-US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Древней Греции на некоторых зданиях можно было увидеть надпись: «Здесь живут мертвые и говорят немые». </a:t>
            </a:r>
          </a:p>
          <a:p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что находилось в этих зданиях?</a:t>
            </a:r>
            <a:r>
              <a:rPr lang="ru-RU" sz="36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en-US" b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776753" y="1016269"/>
            <a:ext cx="10966200" cy="4043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u="none" strike="noStrike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r>
              <a:rPr lang="en-US" sz="3600" b="1" i="0" u="none" strike="noStrike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</a:t>
            </a:r>
            <a:r>
              <a:rPr lang="en-US" sz="3600" b="0" i="0" u="none" strike="noStrike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3600" b="0" i="0" u="none" strike="noStrike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 Пушкина этот персонаж встречается дважды. В одном произведении он главный злодей, в другом - положительный герой, хотя и эпизодический. </a:t>
            </a:r>
          </a:p>
          <a:p>
            <a:r>
              <a:rPr lang="ru-RU" sz="3600" b="0" i="0" u="none" strike="noStrike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Его имя заставляет думать, что он с юга. Но исследователи доказали: действие обоих произведений происходит в северных краях. </a:t>
            </a:r>
          </a:p>
          <a:p>
            <a:r>
              <a:rPr lang="ru-RU" sz="4400" b="1" i="0" u="sng" strike="noStrike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Кто же это?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 НА ПЕРВЫЙ РАУНД</a:t>
            </a:r>
            <a:r>
              <a:rPr lang="ru-RU" sz="4800" b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4800" b="1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257800" cy="40252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Былины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Иван Андреевич Крылов (прославленный автор басен)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Антон Павлович Чехов (речь о его рассказе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Хамелеон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Слово – «огонь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писатель - Редьярд Киплинг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Сергей Аксаков, «Аленький цветочек» </a:t>
            </a:r>
          </a:p>
          <a:p>
            <a:endParaRPr lang="ru-RU" dirty="0"/>
          </a:p>
        </p:txBody>
      </p:sp>
      <p:sp>
        <p:nvSpPr>
          <p:cNvPr id="7" name="Заполнитель контента 6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37116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Шмель - Царевна-лебедь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Книга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В таком порядке покупали игрушки Кристоферу Робину - главному герою сказки 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Речь о библиотеках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Черномор </a:t>
            </a:r>
            <a:endParaRPr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2063808" y="1302355"/>
            <a:ext cx="8235608" cy="3893933"/>
          </a:xfrm>
        </p:spPr>
        <p:txBody>
          <a:bodyPr/>
          <a:lstStyle/>
          <a:p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Раунд 2. «Всё наоборот»</a:t>
            </a:r>
            <a:endParaRPr sz="4800" b="1" u="sng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sz="4800" b="1" u="sng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298225" y="693539"/>
            <a:ext cx="11255649" cy="616446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b="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известнейших пословицах мы заменили слова на противоположные по смыслу. Ваша задача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назвать исходную пословицу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«зашифрованные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варианты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. поле 4"/>
          <p:cNvSpPr txBox="1"/>
          <p:nvPr/>
        </p:nvSpPr>
        <p:spPr>
          <a:xfrm>
            <a:off x="215305" y="2372841"/>
            <a:ext cx="111384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Под сыщиком башмаки мокнут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Ненавидишь тормозить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ненавидь и карету останавливать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Злое молчание и собаке противно.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Отдых неумелого пугает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С ленью засунешь и птицу в небо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Над летящим пером суша останавливается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Враг забывается в радости</a:t>
            </a:r>
            <a:endParaRPr lang="en-US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Раздражительность и лень ничего не сл</a:t>
            </a:r>
            <a:r>
              <a:rPr lang="ru-RU" sz="2800" b="1" i="1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пят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 НА ВТОРОЙ РАУНД</a:t>
            </a:r>
            <a:endParaRPr sz="4800" b="1" u="sng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86325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воре шапка горит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Любишь кататься - люби и саночки возить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Доброе слово и кошке приятно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Дело мастера боится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Без труда не вытащишь и рыбку из пруда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Под лежачий камень вода не течет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Друг познаётся в беде</a:t>
            </a:r>
          </a:p>
          <a:p>
            <a:pPr marL="0" indent="0">
              <a:buNone/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Терпение и труд всё перетрут</a:t>
            </a:r>
          </a:p>
          <a:p>
            <a:pPr marL="0" indent="0">
              <a:buNone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1757407" y="1518639"/>
            <a:ext cx="7911182" cy="2812514"/>
          </a:xfrm>
        </p:spPr>
        <p:txBody>
          <a:bodyPr/>
          <a:lstStyle/>
          <a:p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Раунд 3. «Начало и конец»</a:t>
            </a:r>
            <a:endParaRPr sz="4800" b="1" u="sng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sz="4800" b="1" u="sng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полнитель контента 6"/>
          <p:cNvSpPr>
            <a:spLocks noGrp="1" noEditPoints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sz="half" idx="1"/>
          </p:nvPr>
        </p:nvSpPr>
        <p:spPr>
          <a:xfrm>
            <a:off x="260295" y="1014917"/>
            <a:ext cx="11657544" cy="516204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произведение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завершается словами «Сказка ложь, да в ней намек, добрым молодцам урок»?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не знает басню «Ворона и лисица»! </a:t>
            </a: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первую ее строчку назовёте?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Лукоморья дуб зеленый, златая цепь на дубе том...» </a:t>
            </a: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Какую пушкинскую поэму открывают эти строки?  </a:t>
            </a:r>
          </a:p>
          <a:p>
            <a:pPr marL="0" indent="0"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Ох, нелегкая это работа - из болота тащить бегемота».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Вспомните сказку и ее автора.</a:t>
            </a:r>
          </a:p>
          <a:p>
            <a:pPr marL="0" indent="0">
              <a:buNone/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Какое произведение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открывается посвящением другу, «когда он был маленьким»?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1038578" y="1446042"/>
            <a:ext cx="9700918" cy="63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ru-RU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. поле 4"/>
          <p:cNvSpPr txBox="1"/>
          <p:nvPr/>
        </p:nvSpPr>
        <p:spPr>
          <a:xfrm>
            <a:off x="97837" y="-288494"/>
            <a:ext cx="11983783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</a:t>
            </a:r>
            <a:r>
              <a:rPr lang="en-US" sz="2800" b="0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0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Закричал он: "Что за шутки?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Еду я вторые сутки!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приехал я назад,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приехал в Ленинград!»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Назовите две последние строки этого стихотворения</a:t>
            </a:r>
            <a:r>
              <a:rPr lang="ru-RU" sz="2800" b="0" i="0" u="none" strike="noStrike" dirty="0">
                <a:solidFill>
                  <a:srgbClr val="22222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i="0" u="none" strike="noStrike" dirty="0">
              <a:solidFill>
                <a:srgbClr val="22222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Последние строки этого стихотворения таковы: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Бойцы поминают минувшие дни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битвы, где вместе рубились они».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первые две строки назовете?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0" i="0" u="none" strike="noStrike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«Кто на лавочке сидел,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на улицу глядел.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Толя пел, Борис молчал, Николай ногой качал»</a:t>
            </a:r>
            <a:r>
              <a:rPr lang="en-US" sz="2800" b="0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i="0" u="none" strike="noStrik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Вспомните название и автора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1658277" y="806705"/>
            <a:ext cx="10362399" cy="4668950"/>
          </a:xfrm>
        </p:spPr>
        <p:txBody>
          <a:bodyPr/>
          <a:lstStyle/>
          <a:p>
            <a:r>
              <a:rPr lang="ru-RU" sz="4800" b="1" i="0" u="sng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Раунд 1. </a:t>
            </a:r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4800" b="1" i="0" u="sng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Просто вопросы»</a:t>
            </a:r>
            <a:endParaRPr sz="4800" dirty="0">
              <a:solidFill>
                <a:schemeClr val="bg1"/>
              </a:solidFill>
            </a:endParaRPr>
          </a:p>
          <a:p>
            <a:endParaRPr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>
          <a:xfrm>
            <a:off x="524620" y="89174"/>
            <a:ext cx="10829180" cy="1400823"/>
          </a:xfrm>
        </p:spPr>
        <p:txBody>
          <a:bodyPr/>
          <a:lstStyle/>
          <a:p>
            <a:r>
              <a:rPr lang="ru-RU" sz="48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 НА ТРЕТИЙ РАУНД </a:t>
            </a:r>
            <a:endParaRPr sz="4800" b="1" u="sng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idx="1"/>
          </p:nvPr>
        </p:nvSpPr>
        <p:spPr>
          <a:xfrm>
            <a:off x="160867" y="1311354"/>
            <a:ext cx="11531600" cy="554664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/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Сказка о золотом петушке» А.С. Пушкина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«Уж сколько раз твердили миру, что лесть гнусна, вредна, но только всё не впрок, и в сердце льстец всегда отыщет уголок» 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«Руслан и Людмила»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«Телефон» К.И. Чуковского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«Маленький принц» Антуана де Сент-Экзюпери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«Вот какой рассеянный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С улицы Бассейной»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«Как ныне сбирается вещий Олег...» («Песнь о вещем Олеге» А.С. Пушкина)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«А что у вас?». Автор – Сергей Михалков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2730684" y="1257296"/>
            <a:ext cx="6748655" cy="3145952"/>
          </a:xfrm>
        </p:spPr>
        <p:txBody>
          <a:bodyPr/>
          <a:lstStyle/>
          <a:p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Раунд 4. «Кто я?»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201661" y="261615"/>
            <a:ext cx="11773804" cy="6289190"/>
          </a:xfrm>
          <a:prstGeom prst="rect">
            <a:avLst/>
          </a:prstGeom>
        </p:spPr>
        <p:txBody>
          <a:bodyPr/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 родился в Новгороде примерно 900 лет назад. Поначалу был беден - ничего у меня не было, разве что музыкальный талант, которым я и зарабатывал на жизнь.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Однажды благодаря своей музыке, трем золотым рыбам да еще потустороннему могущественному существу я разбогател. Да так, что никому из новгородских купцов и присниться не могло! И не только новгородских - слава о моих богатствах разошлась далеко по разным краям. </a:t>
            </a:r>
            <a:endParaRPr sz="2800" b="0" i="0" u="none" strike="noStrike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 за всё надо платить. Мне пришлось нырнуть на дно морское, три дня баламутить море своей музыкой, зато вынырнул я с красавицей женой, которую тоже нашел в море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8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Ну что, вы уже догадались</a:t>
            </a:r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</a:t>
            </a:r>
            <a:r>
              <a:rPr lang="ru-RU" sz="28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КТО Я?</a:t>
            </a:r>
            <a:endParaRPr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u="sng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 НА ЧЕТВЕРТЫЙ РАУНД</a:t>
            </a:r>
            <a:endParaRPr sz="4800" b="1" u="sng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1246094" y="2070846"/>
            <a:ext cx="10278929" cy="1972235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Садко – герой новгородской былины.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Вначале – гусляр, а затем богатый купец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F6837A-6BF9-946F-7822-3FCB2531E6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558" y="3803464"/>
            <a:ext cx="4905486" cy="2725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1712347" y="716586"/>
            <a:ext cx="8217584" cy="3929982"/>
          </a:xfrm>
        </p:spPr>
        <p:txBody>
          <a:bodyPr/>
          <a:lstStyle/>
          <a:p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Раунд 5. «Лента времени»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306502" y="825311"/>
            <a:ext cx="11470854" cy="535165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Первая последовательность. 18-19 века</a:t>
            </a:r>
          </a:p>
          <a:p>
            <a:pPr marL="0" indent="0">
              <a:buNone/>
            </a:pPr>
            <a:endParaRPr lang="ru-RU" b="1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. поле 3"/>
          <p:cNvSpPr txBox="1"/>
          <p:nvPr/>
        </p:nvSpPr>
        <p:spPr>
          <a:xfrm>
            <a:off x="306502" y="1979495"/>
            <a:ext cx="10074722" cy="2907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Родился А.С. Пушкин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По инициативе М.В. Ломоносова был основан Московский университет.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Н.В. Гоголь написал повесть «Тарас Бульба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Вышла в свет повесть Л.Н. Толстого «Детство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422955" y="669847"/>
            <a:ext cx="10120481" cy="4633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Вторая последовательность. 19-20 века</a:t>
            </a:r>
            <a:endParaRPr sz="2800" b="1" i="0" u="none" strike="noStrike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sz="2800" b="0" i="1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Стихотворение «Необычайное приключение, бывшее с Владимиром Маяковским летом на даче»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Рассказ «Хамелеон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А.П. Чехова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Первый рассказ В.П. Астафьева «Гражданский человек»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«Повесть о том, как один мужик двух генералов прокормил»</a:t>
            </a:r>
            <a:r>
              <a:rPr lang="en-US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М.Е. Салтыкова-Щедрина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603191" y="638830"/>
            <a:ext cx="10318742" cy="414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Третья последовательность. События в книгах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Песня про царя Ивана Васильевича, молодого опричника и удалого купца Калашникова» М.Ю. Лермонтова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«Песнь о вещем Олеге» А.С. Пушкина</a:t>
            </a:r>
            <a:endParaRPr sz="28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Народное предание «Пётр </a:t>
            </a:r>
            <a:r>
              <a:rPr lang="en-US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 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плотник»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Г.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Поэма «Русские женщины» Н.А. Некрасова.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>
                <a:solidFill>
                  <a:schemeClr val="bg1"/>
                </a:solidFill>
              </a:rPr>
              <a:t>ОТВЕТЫ НА ПЯТЫЙ РАУНД</a:t>
            </a:r>
            <a:endParaRPr b="1" u="sng">
              <a:solidFill>
                <a:schemeClr val="bg1"/>
              </a:solidFill>
            </a:endParaRP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. поле 6"/>
          <p:cNvSpPr txBox="1"/>
          <p:nvPr/>
        </p:nvSpPr>
        <p:spPr>
          <a:xfrm>
            <a:off x="1306114" y="1942779"/>
            <a:ext cx="9057086" cy="136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</a:t>
            </a:r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Б (1755), А (1799), В (1835), Г (1852)</a:t>
            </a:r>
          </a:p>
          <a:p>
            <a:endParaRPr lang="ru-RU" sz="2800" b="0" i="0" u="none" strike="noStrike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Текст. поле 7"/>
          <p:cNvSpPr txBox="1"/>
          <p:nvPr/>
        </p:nvSpPr>
        <p:spPr>
          <a:xfrm>
            <a:off x="1084729" y="2857958"/>
            <a:ext cx="9278471" cy="53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28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Г (1869), Б (1884), А (1920), В (1950)</a:t>
            </a:r>
            <a:endParaRPr lang="en-US" sz="2800" i="0" dirty="0"/>
          </a:p>
        </p:txBody>
      </p:sp>
      <p:sp>
        <p:nvSpPr>
          <p:cNvPr id="9" name="Текст. поле 8"/>
          <p:cNvSpPr txBox="1"/>
          <p:nvPr/>
        </p:nvSpPr>
        <p:spPr>
          <a:xfrm>
            <a:off x="1387221" y="3640357"/>
            <a:ext cx="8975979" cy="53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lang="ru-RU" sz="28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Б (10-11 век), А (16 век), В (начало 18 века), Г (19 век)</a:t>
            </a:r>
            <a:endParaRPr lang="en-US" sz="2800" i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3397623" y="224118"/>
            <a:ext cx="9562615" cy="4882665"/>
          </a:xfrm>
        </p:spPr>
        <p:txBody>
          <a:bodyPr/>
          <a:lstStyle/>
          <a:p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Раунд 6</a:t>
            </a:r>
            <a:b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Трижды три,</a:t>
            </a:r>
            <a:b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b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загадки Астафьева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A61067-B8A3-B3D4-56C3-96F1D747C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78" y="1125070"/>
            <a:ext cx="2988087" cy="3729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полнитель контента 9"/>
          <p:cNvSpPr>
            <a:spLocks noGrp="1" noEditPoints="1"/>
          </p:cNvSpPr>
          <p:nvPr>
            <p:ph idx="1"/>
          </p:nvPr>
        </p:nvSpPr>
        <p:spPr>
          <a:xfrm>
            <a:off x="793141" y="1379047"/>
            <a:ext cx="10635918" cy="479791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dirty="0"/>
              <a:t>. </a:t>
            </a:r>
            <a:r>
              <a:rPr lang="ru-RU" sz="3600" b="0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Эти сказания появились много веков назад. Некоторые ученые считают, что им около тысячи лет. Но мы их называем словом, придуманным сравнительно недавно - в 19-м веке. До этого их называли «ст</a:t>
            </a:r>
            <a:r>
              <a:rPr lang="ru-RU" sz="3600" b="0" i="1" u="sng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</a:t>
            </a:r>
            <a:r>
              <a:rPr lang="ru-RU" sz="3600" b="0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рины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b="0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3600" b="1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 каких произведениях речь?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  <a:endParaRPr sz="3600" b="1" dirty="0">
              <a:solidFill>
                <a:schemeClr val="tx1"/>
              </a:solidFill>
            </a:endParaRP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half" idx="1"/>
          </p:nvPr>
        </p:nvSpPr>
        <p:spPr>
          <a:xfrm>
            <a:off x="0" y="3429000"/>
            <a:ext cx="4948518" cy="2747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D74B12-36EB-999B-2130-A51BEBA8CFDF}"/>
              </a:ext>
            </a:extLst>
          </p:cNvPr>
          <p:cNvSpPr txBox="1"/>
          <p:nvPr/>
        </p:nvSpPr>
        <p:spPr>
          <a:xfrm>
            <a:off x="484094" y="1506071"/>
            <a:ext cx="1054249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Три рассказа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описания для каждого произведения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Тридцать секунд на раздумья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Раунд, в котором можно вырваться вперед или всё потерять</a:t>
            </a:r>
          </a:p>
        </p:txBody>
      </p:sp>
    </p:spTree>
    <p:extLst>
      <p:ext uri="{BB962C8B-B14F-4D97-AF65-F5344CB8AC3E}">
        <p14:creationId xmlns:p14="http://schemas.microsoft.com/office/powerpoint/2010/main" val="66836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639940" y="1158750"/>
            <a:ext cx="10713860" cy="345015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 первый. Описание первое (3 балла)</a:t>
            </a:r>
          </a:p>
          <a:p>
            <a:pPr marL="0" indent="0">
              <a:buNone/>
            </a:pP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рассказ родился из сочинения, которое Виктор Астафьев написал будучи учеником игарской школы и озаглавил «Жив!»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Известный нам рассказ называется по-другому.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618565" y="1344706"/>
            <a:ext cx="10654830" cy="2568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первый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второе (2 балла)</a:t>
            </a:r>
            <a:endParaRPr sz="3200" b="1" i="0" u="none" strike="noStrike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Главный герой ждал помощи от «Серго Орджоникидзе», но спас его «</a:t>
            </a:r>
            <a:r>
              <a:rPr lang="ru-RU" sz="3200" b="0" i="0" u="none" strike="noStrike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Игарец</a:t>
            </a:r>
            <a:r>
              <a:rPr lang="ru-RU" sz="32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855523" y="1593869"/>
            <a:ext cx="9561465" cy="2361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первый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третье (1 балл)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Водоём, давший название рассказу, ни на одну карту не нанесён. Но главный герой его сам нашёл и людям показал.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рассказ – это...</a:t>
            </a:r>
            <a:endParaRPr b="1" u="sng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Васюткино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озеро»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E869E5-DCDD-4BD3-20D9-8B3AD022A4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140" y="2728879"/>
            <a:ext cx="4607859" cy="4043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787713" y="1057697"/>
            <a:ext cx="10604030" cy="2568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второй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первое</a:t>
            </a:r>
            <a:r>
              <a:rPr lang="ru-RU" sz="32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200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(3 балла)</a:t>
            </a:r>
            <a:endParaRPr sz="3200" i="0" u="none" strike="noStrike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Чиж, солона, свайка – о них с удовольствием вспоминает Астафьев в этом рассказе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712454" y="972911"/>
            <a:ext cx="10277906" cy="4311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второй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второе (2 балла)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«Сражения разгорались с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первооттепели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Пасхи», – пишет Виктор Петрович. Почему именно с Пасхи? Да потому, что в это время варили холодец. А где студень, там и бабки для игры. 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1" i="0" u="none" strike="noStrike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862973" y="1286491"/>
            <a:ext cx="10955239" cy="5656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второй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третье (1 балл)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так описывает эту старинную народную игру: «Стоящий впереди – «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горельщик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ловит по сигналу других участников, убегающих от него поочерёдно парами». Если вы вспомните, какой песенкой сопровождается описанная игра, назовете и заглавие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астафьевского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рассказа</a:t>
            </a:r>
            <a:endParaRPr lang="ru-RU" sz="3200" b="1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C00000"/>
                </a:solidFill>
                <a:latin typeface="Bahnschrift Light SemiCondensed" panose="020B0502040204020203" pitchFamily="34" charset="0"/>
              </a:rPr>
              <a:t>. 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 рассказ – это...</a:t>
            </a: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idx="1"/>
          </p:nvPr>
        </p:nvSpPr>
        <p:spPr>
          <a:xfrm>
            <a:off x="838200" y="1436785"/>
            <a:ext cx="10515600" cy="1449320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«Гори, гори ясно»</a:t>
            </a:r>
            <a:endParaRPr sz="32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91B4E7E-E66E-F448-F966-0F6B2D4ED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025" y="3011282"/>
            <a:ext cx="5163760" cy="32738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674825" y="631228"/>
            <a:ext cx="9688375" cy="4524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рассказ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первое (3 балла)</a:t>
            </a:r>
            <a:endParaRPr sz="3200" b="0" i="0" u="none" strike="noStrike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Лесная ягода и желание покрасоваться перед друзьями чуть было не сыграли роковую роль в исполнении заветной мечты главного героя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0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. поле 4"/>
          <p:cNvSpPr txBox="1"/>
          <p:nvPr/>
        </p:nvSpPr>
        <p:spPr>
          <a:xfrm>
            <a:off x="323615" y="797516"/>
            <a:ext cx="1156985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А эти произведения еще старше. Они возникли две с половиной тысячи лет назад и существовали в Древней Греции, Древнем Риме, Древней Индии. </a:t>
            </a:r>
          </a:p>
          <a:p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Русское их название произошло от старинного слова «баять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то есть «говорить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рассказывать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Звери и птицы, растения и силы природы действуют в таких произведениях гораздо чаще, чем люди. </a:t>
            </a:r>
          </a:p>
          <a:p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Назовите русского поэта, прославившего этот жанр. 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323615" y="646787"/>
            <a:ext cx="10729461" cy="5090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рассказ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второе (2 балла)</a:t>
            </a:r>
            <a:endParaRPr sz="3200" b="1" i="0" u="none" strike="noStrike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0" i="0" u="none" strike="noStrik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0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«В это утро к нам приходило много людей, и всех бабушка задерживала, чтоб поведать: “А мой-то! Малой-то!”». 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0" i="0" u="none" strike="noStrike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Еще бы, ведь обман главного героя обнаружился, когда собранную им землянику продавала бабушка, да еще и «культурной дамочке в шляпке».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0" i="0" u="none" strike="noStrik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558405" y="1567943"/>
            <a:ext cx="9768748" cy="3893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третий</a:t>
            </a:r>
            <a:r>
              <a:rPr lang="ru-RU" sz="3200" b="1" i="0" u="none" strike="noStrike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Описание третье (1 балл)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зажмурился и снова открыл глаза. Еще раз зажмурился, еще раз открыл. По скобленому кухонному столу, будто по огромной земле, с пашнями, лугами и дорогами, на розовых копытцах скакал белый…»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предложение названием рассказа. </a:t>
            </a:r>
          </a:p>
          <a:p>
            <a:pPr marL="0" marR="0" indent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b="1" i="0" u="none" strike="noStrike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Третий рассказ – это...</a:t>
            </a:r>
            <a:endParaRPr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idx="1"/>
          </p:nvPr>
        </p:nvSpPr>
        <p:spPr>
          <a:xfrm>
            <a:off x="1396931" y="2065806"/>
            <a:ext cx="10515601" cy="4111157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«Конь с розовой гривой»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BCD3581-9D20-0A91-041D-582A6A0B7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465" y="2065806"/>
            <a:ext cx="2883658" cy="4608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2178425" y="0"/>
            <a:ext cx="7733484" cy="3594847"/>
          </a:xfrm>
        </p:spPr>
        <p:txBody>
          <a:bodyPr/>
          <a:lstStyle/>
          <a:p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ЖДЕМ ИТОГИ ИГРЫ...</a:t>
            </a:r>
            <a:endParaRPr sz="48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0E58E5-D03C-C5E8-3546-8236883D2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960" y="3116906"/>
            <a:ext cx="6096528" cy="34811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248356" y="220527"/>
            <a:ext cx="11845807" cy="626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животное в энциклопедии описывают так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Представитель семейства ящериц, ведет древесный образ жизни. В его коже находятся особые клетки - хроматофоры, содержащие различные пигменты: черного, темно-коричневого, красноватого и желтого цветов. В результате таких особенностей окраска </a:t>
            </a:r>
            <a:r>
              <a:rPr lang="ru-RU" sz="3600" b="0" i="1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&lt;название животного&gt;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может быстро изменяться от светлой, через желтую и зеленую до пурпурной, а затем до черной или черно-коричневой».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Рассказ какого русского писателя называется так же, как это животное?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73096" y="1095039"/>
            <a:ext cx="11921067" cy="352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</a:t>
            </a:r>
            <a:r>
              <a:rPr lang="ru-RU" sz="3600" b="0" i="1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Красным цветком Багира называла ЕГО, потому что ни один зверь в джунглях не назовет ЕГО настоящим именем. Все звери смертельно боятся ЕГО и придумывают сотни имен, лишь бы не назвать его прямо». </a:t>
            </a:r>
          </a:p>
          <a:p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Какое слово мы заменили словом «ЕГО»? </a:t>
            </a:r>
            <a:r>
              <a:rPr lang="ru-RU" sz="3600" b="0" i="1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(балл - за правильный ответ плюс балл - за фамилию писателя)</a:t>
            </a:r>
            <a:endParaRPr lang="en-US" sz="3600" b="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461590" y="759885"/>
            <a:ext cx="1156985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И снова вопрос</a:t>
            </a:r>
            <a:r>
              <a:rPr lang="ru-RU" sz="3600" b="0" i="1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красном</a:t>
            </a:r>
            <a:r>
              <a:rPr lang="ru-RU" sz="3600" b="0" i="1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цветке. Автор этой сказки уверял, что слышал ее в детстве от служившей в доме ключницы Пелагеи, а будучи взрослым вспомнил и записал. </a:t>
            </a:r>
          </a:p>
          <a:p>
            <a:r>
              <a:rPr lang="ru-RU" sz="3600" b="0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признанию писателя, он был крайне удивлен сходству своей «сказки из детства» с переводной французской, вышедшей в России под названием «Красавица и зверь». </a:t>
            </a:r>
          </a:p>
          <a:p>
            <a:r>
              <a:rPr lang="ru-RU" sz="4400" b="1" i="0" u="sng" strike="noStrik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Назовите русского писателя и его сказку.</a:t>
            </a:r>
            <a:r>
              <a:rPr lang="ru-RU" sz="3600" b="1" i="1" u="none" strike="noStrik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(за каждый ответ - по одному баллу)</a:t>
            </a:r>
            <a:endParaRPr lang="en-US" sz="3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879937" y="1875861"/>
            <a:ext cx="9163626" cy="1849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lang="ru-RU" sz="3600" b="0" i="1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36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Комар -</a:t>
            </a:r>
            <a:r>
              <a:rPr lang="ru-RU" sz="3600" b="0" i="1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белка с золотыми орехами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Муха - тридцать три богатыря.</a:t>
            </a:r>
            <a:endParaRPr lang="ru-RU" sz="3600" b="0" i="1" u="none" strike="noStrike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600" b="0" i="1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r>
              <a:rPr lang="ru-RU" sz="4400" b="1" i="0" u="none" strike="noStrike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400" b="1" i="0" u="sng" strike="noStrike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1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6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Назовите третью пару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721948" y="1695683"/>
            <a:ext cx="11086152" cy="294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7. </a:t>
            </a:r>
            <a:r>
              <a:rPr lang="ru-RU" sz="3600" b="0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Азербайджанская пословица сравнивает ЕЁ с сокровищницей, словацкая - с верным другом, а русская загадка - сразу с деревом, рубашкой и человеком. </a:t>
            </a:r>
          </a:p>
          <a:p>
            <a:r>
              <a:rPr lang="ru-RU" sz="4400" b="1" i="0" u="sng" strike="noStrike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r>
              <a:rPr lang="ru-RU" sz="3600" b="1" i="0" u="none" strike="noStrike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 чем речь? </a:t>
            </a:r>
            <a:endParaRPr lang="en-US"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ll/>
      </p:transition>
    </mc:Choice>
    <mc:Fallback xmlns="">
      <p:transition spd="slow">
        <p:pull/>
      </p:transition>
    </mc:Fallback>
  </mc:AlternateContent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1936</Words>
  <Application>Microsoft Office PowerPoint</Application>
  <PresentationFormat>Широкоэкранный</PresentationFormat>
  <Paragraphs>225</Paragraphs>
  <Slides>43</Slides>
  <Notes>42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9" baseType="lpstr">
      <vt:lpstr>Arial</vt:lpstr>
      <vt:lpstr>Bahnschrift Light SemiCondensed</vt:lpstr>
      <vt:lpstr>Calibri</vt:lpstr>
      <vt:lpstr>Calibri Light</vt:lpstr>
      <vt:lpstr>Times New Roman</vt:lpstr>
      <vt:lpstr>Default</vt:lpstr>
      <vt:lpstr>ЛИТЕРАТУРНЫЕ                             ЗАГАДКИ</vt:lpstr>
      <vt:lpstr>Раунд 1. «Просто вопросы»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ОТВЕТЫ НА ПЕРВЫЙ РАУНД </vt:lpstr>
      <vt:lpstr>Раунд 2. «Всё наоборот» </vt:lpstr>
      <vt:lpstr>Презентация PowerPoint</vt:lpstr>
      <vt:lpstr>ОТВЕТЫ НА ВТОРОЙ РАУНД</vt:lpstr>
      <vt:lpstr>Раунд 3. «Начало и конец» </vt:lpstr>
      <vt:lpstr>Презентация PowerPoint</vt:lpstr>
      <vt:lpstr>Презентация PowerPoint</vt:lpstr>
      <vt:lpstr>ОТВЕТЫ НА ТРЕТИЙ РАУНД </vt:lpstr>
      <vt:lpstr>Раунд 4. «Кто я?»</vt:lpstr>
      <vt:lpstr>Презентация PowerPoint</vt:lpstr>
      <vt:lpstr>ОТВЕТ НА ЧЕТВЕРТЫЙ РАУНД</vt:lpstr>
      <vt:lpstr>Раунд 5. «Лента времени»</vt:lpstr>
      <vt:lpstr>Презентация PowerPoint</vt:lpstr>
      <vt:lpstr>Презентация PowerPoint</vt:lpstr>
      <vt:lpstr>Презентация PowerPoint</vt:lpstr>
      <vt:lpstr>ОТВЕТЫ НА ПЯТЫЙ РАУНД</vt:lpstr>
      <vt:lpstr>Раунд 6  Трижды три, или Три загадки Астафьева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Первый рассказ – это...</vt:lpstr>
      <vt:lpstr>Презентация PowerPoint</vt:lpstr>
      <vt:lpstr>Презентация PowerPoint</vt:lpstr>
      <vt:lpstr>Презентация PowerPoint</vt:lpstr>
      <vt:lpstr>Второй рассказ – это...</vt:lpstr>
      <vt:lpstr>Презентация PowerPoint</vt:lpstr>
      <vt:lpstr>Презентация PowerPoint</vt:lpstr>
      <vt:lpstr>Презентация PowerPoint</vt:lpstr>
      <vt:lpstr>Третий рассказ – это...</vt:lpstr>
      <vt:lpstr>ЖДЕМ ИТОГИ ИГРЫ...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Старинова Юлия</dc:creator>
  <cp:lastModifiedBy>Старинова Юлия</cp:lastModifiedBy>
  <cp:revision>20</cp:revision>
  <dcterms:created xsi:type="dcterms:W3CDTF">2017-06-21T13:57:27Z</dcterms:created>
  <dcterms:modified xsi:type="dcterms:W3CDTF">2024-02-19T09:51:29Z</dcterms:modified>
</cp:coreProperties>
</file>